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868"/>
    <a:srgbClr val="337389"/>
    <a:srgbClr val="929292"/>
    <a:srgbClr val="F7C175"/>
    <a:srgbClr val="59B9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628C52-8714-44CF-A103-9EF741F2F55F}" v="41" dt="2025-07-21T17:04:24.9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4"/>
    <p:restoredTop sz="94793"/>
  </p:normalViewPr>
  <p:slideViewPr>
    <p:cSldViewPr snapToGrid="0">
      <p:cViewPr>
        <p:scale>
          <a:sx n="120" d="100"/>
          <a:sy n="120" d="100"/>
        </p:scale>
        <p:origin x="2680" y="-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26628C52-8714-44CF-A103-9EF741F2F55F}"/>
    <pc:docChg chg="modSld">
      <pc:chgData name="Utilisateur" userId="iG5ubVOvUT25vt1OoI3+bnwQi7HKh9+yPL5JjsN27v8=" providerId="None" clId="Web-{26628C52-8714-44CF-A103-9EF741F2F55F}" dt="2025-07-21T17:04:22.443" v="21" actId="20577"/>
      <pc:docMkLst>
        <pc:docMk/>
      </pc:docMkLst>
      <pc:sldChg chg="modSp">
        <pc:chgData name="Utilisateur" userId="iG5ubVOvUT25vt1OoI3+bnwQi7HKh9+yPL5JjsN27v8=" providerId="None" clId="Web-{26628C52-8714-44CF-A103-9EF741F2F55F}" dt="2025-07-21T17:04:22.443" v="21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26628C52-8714-44CF-A103-9EF741F2F55F}" dt="2025-07-21T17:03:20.238" v="5" actId="20577"/>
          <ac:spMkLst>
            <pc:docMk/>
            <pc:sldMk cId="2076937392" sldId="256"/>
            <ac:spMk id="8" creationId="{E8E95AD3-96FC-73D7-B488-F47D41BAE45E}"/>
          </ac:spMkLst>
        </pc:spChg>
        <pc:spChg chg="mod">
          <ac:chgData name="Utilisateur" userId="iG5ubVOvUT25vt1OoI3+bnwQi7HKh9+yPL5JjsN27v8=" providerId="None" clId="Web-{26628C52-8714-44CF-A103-9EF741F2F55F}" dt="2025-07-21T17:03:43.723" v="11" actId="20577"/>
          <ac:spMkLst>
            <pc:docMk/>
            <pc:sldMk cId="2076937392" sldId="256"/>
            <ac:spMk id="10" creationId="{0A8632EF-9D68-ED5B-F657-21C10838D287}"/>
          </ac:spMkLst>
        </pc:spChg>
        <pc:spChg chg="mod">
          <ac:chgData name="Utilisateur" userId="iG5ubVOvUT25vt1OoI3+bnwQi7HKh9+yPL5JjsN27v8=" providerId="None" clId="Web-{26628C52-8714-44CF-A103-9EF741F2F55F}" dt="2025-07-21T17:02:54.455" v="3" actId="20577"/>
          <ac:spMkLst>
            <pc:docMk/>
            <pc:sldMk cId="2076937392" sldId="256"/>
            <ac:spMk id="16" creationId="{EEFD30F9-A999-49BC-A83C-537EF2E09B1A}"/>
          </ac:spMkLst>
        </pc:spChg>
        <pc:spChg chg="mod">
          <ac:chgData name="Utilisateur" userId="iG5ubVOvUT25vt1OoI3+bnwQi7HKh9+yPL5JjsN27v8=" providerId="None" clId="Web-{26628C52-8714-44CF-A103-9EF741F2F55F}" dt="2025-07-21T17:04:06.255" v="14" actId="20577"/>
          <ac:spMkLst>
            <pc:docMk/>
            <pc:sldMk cId="2076937392" sldId="256"/>
            <ac:spMk id="20" creationId="{2685321B-E25C-0F24-94B1-FA7A3157BE2E}"/>
          </ac:spMkLst>
        </pc:spChg>
        <pc:spChg chg="mod">
          <ac:chgData name="Utilisateur" userId="iG5ubVOvUT25vt1OoI3+bnwQi7HKh9+yPL5JjsN27v8=" providerId="None" clId="Web-{26628C52-8714-44CF-A103-9EF741F2F55F}" dt="2025-07-21T17:04:22.443" v="21" actId="20577"/>
          <ac:spMkLst>
            <pc:docMk/>
            <pc:sldMk cId="2076937392" sldId="256"/>
            <ac:spMk id="23" creationId="{27D21ED3-A9DA-AA64-9597-B19DB4B8F1DD}"/>
          </ac:spMkLst>
        </pc:spChg>
        <pc:cxnChg chg="mod">
          <ac:chgData name="Utilisateur" userId="iG5ubVOvUT25vt1OoI3+bnwQi7HKh9+yPL5JjsN27v8=" providerId="None" clId="Web-{26628C52-8714-44CF-A103-9EF741F2F55F}" dt="2025-07-21T17:04:21.412" v="20" actId="20577"/>
          <ac:cxnSpMkLst>
            <pc:docMk/>
            <pc:sldMk cId="2076937392" sldId="256"/>
            <ac:cxnSpMk id="32" creationId="{ED0DEF7B-6F32-304C-2861-DCA109B52BBD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4E3F651-E3CC-CD74-880C-C8DB64A30F5D}"/>
              </a:ext>
            </a:extLst>
          </p:cNvPr>
          <p:cNvSpPr/>
          <p:nvPr/>
        </p:nvSpPr>
        <p:spPr>
          <a:xfrm>
            <a:off x="2112296" y="4510249"/>
            <a:ext cx="3150396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Le Conseil national de la Résistance</a:t>
            </a:r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B9195160-E73D-7461-2A39-7D65946DA71D}"/>
              </a:ext>
            </a:extLst>
          </p:cNvPr>
          <p:cNvCxnSpPr>
            <a:cxnSpLocks/>
            <a:endCxn id="14" idx="0"/>
          </p:cNvCxnSpPr>
          <p:nvPr/>
        </p:nvCxnSpPr>
        <p:spPr>
          <a:xfrm>
            <a:off x="3687418" y="3582383"/>
            <a:ext cx="0" cy="275873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F5649159-DA61-8CDE-03FC-B941BD81B528}"/>
              </a:ext>
            </a:extLst>
          </p:cNvPr>
          <p:cNvSpPr/>
          <p:nvPr/>
        </p:nvSpPr>
        <p:spPr>
          <a:xfrm>
            <a:off x="1128881" y="3858256"/>
            <a:ext cx="5117074" cy="292705"/>
          </a:xfrm>
          <a:prstGeom prst="roundRect">
            <a:avLst/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Unifier les forces de la Résistance pour la libération de la France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EEFD30F9-A999-49BC-A83C-537EF2E09B1A}"/>
              </a:ext>
            </a:extLst>
          </p:cNvPr>
          <p:cNvSpPr/>
          <p:nvPr/>
        </p:nvSpPr>
        <p:spPr>
          <a:xfrm>
            <a:off x="314989" y="2003724"/>
            <a:ext cx="1225422" cy="1159129"/>
          </a:xfrm>
          <a:prstGeom prst="roundRect">
            <a:avLst>
              <a:gd name="adj" fmla="val 10274"/>
            </a:avLst>
          </a:prstGeom>
          <a:solidFill>
            <a:srgbClr val="33738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100" dirty="0">
                <a:latin typeface="Open Sans"/>
                <a:ea typeface="Open Sans"/>
                <a:cs typeface="Open Sans"/>
              </a:rPr>
              <a:t>De Gaulle et Moulin sont les artisans </a:t>
            </a:r>
            <a:br>
              <a:rPr lang="fr-FR" sz="1100" dirty="0">
                <a:latin typeface="Open Sans" pitchFamily="2" charset="0"/>
              </a:rPr>
            </a:br>
            <a:r>
              <a:rPr lang="fr-FR" sz="1100" dirty="0">
                <a:latin typeface="Open Sans"/>
                <a:ea typeface="Open Sans"/>
                <a:cs typeface="Open Sans"/>
              </a:rPr>
              <a:t>de l’unification </a:t>
            </a:r>
            <a:br>
              <a:rPr lang="fr-FR" sz="1100" dirty="0">
                <a:latin typeface="Open Sans" pitchFamily="2" charset="0"/>
              </a:rPr>
            </a:br>
            <a:r>
              <a:rPr lang="fr-FR" sz="1100" dirty="0">
                <a:latin typeface="Open Sans"/>
                <a:ea typeface="Open Sans"/>
                <a:cs typeface="Open Sans"/>
              </a:rPr>
              <a:t>de la Résistance</a:t>
            </a: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7D10563A-2946-579F-B370-4C8EB0F8BE3C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3689626" y="5446643"/>
            <a:ext cx="0" cy="65850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735189" y="467938"/>
            <a:ext cx="38159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Le Conseil national de la Résistance</a:t>
            </a:r>
            <a:endParaRPr lang="fr-FR" sz="1374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5D05236-FCAB-BD9E-095E-FBA425597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0842" y="3445773"/>
            <a:ext cx="34891" cy="41869"/>
          </a:xfrm>
          <a:prstGeom prst="rect">
            <a:avLst/>
          </a:prstGeom>
        </p:spPr>
      </p:pic>
      <p:cxnSp>
        <p:nvCxnSpPr>
          <p:cNvPr id="32" name="Connecteur en angle 31">
            <a:extLst>
              <a:ext uri="{FF2B5EF4-FFF2-40B4-BE49-F238E27FC236}">
                <a16:creationId xmlns:a16="http://schemas.microsoft.com/office/drawing/2014/main" id="{ED0DEF7B-6F32-304C-2861-DCA109B52BBD}"/>
              </a:ext>
            </a:extLst>
          </p:cNvPr>
          <p:cNvCxnSpPr>
            <a:cxnSpLocks/>
            <a:stCxn id="23" idx="0"/>
            <a:endCxn id="21" idx="0"/>
          </p:cNvCxnSpPr>
          <p:nvPr/>
        </p:nvCxnSpPr>
        <p:spPr>
          <a:xfrm rot="16200000" flipH="1" flipV="1">
            <a:off x="3785569" y="3789011"/>
            <a:ext cx="12232" cy="4656742"/>
          </a:xfrm>
          <a:prstGeom prst="bentConnector3">
            <a:avLst>
              <a:gd name="adj1" fmla="val -1868869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Image 3">
            <a:extLst>
              <a:ext uri="{FF2B5EF4-FFF2-40B4-BE49-F238E27FC236}">
                <a16:creationId xmlns:a16="http://schemas.microsoft.com/office/drawing/2014/main" id="{01159CB1-B547-0269-95D2-9ECC5730A3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0" y="1270000"/>
            <a:ext cx="63500" cy="76200"/>
          </a:xfrm>
          <a:prstGeom prst="rect">
            <a:avLst/>
          </a:prstGeom>
        </p:spPr>
      </p:pic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E8E95AD3-96FC-73D7-B488-F47D41BAE45E}"/>
              </a:ext>
            </a:extLst>
          </p:cNvPr>
          <p:cNvSpPr/>
          <p:nvPr/>
        </p:nvSpPr>
        <p:spPr>
          <a:xfrm>
            <a:off x="1685493" y="1286690"/>
            <a:ext cx="1972108" cy="1875528"/>
          </a:xfrm>
          <a:prstGeom prst="roundRect">
            <a:avLst>
              <a:gd name="adj" fmla="val 4975"/>
            </a:avLst>
          </a:prstGeom>
          <a:solidFill>
            <a:srgbClr val="33738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100" b="1" dirty="0">
                <a:latin typeface="Open Sans" pitchFamily="2" charset="0"/>
              </a:rPr>
              <a:t>Les mouvements </a:t>
            </a:r>
            <a:br>
              <a:rPr lang="fr-FR" sz="1100" b="1" dirty="0">
                <a:latin typeface="Open Sans" pitchFamily="2" charset="0"/>
              </a:rPr>
            </a:br>
            <a:r>
              <a:rPr lang="fr-FR" sz="1100" b="1" dirty="0">
                <a:latin typeface="Open Sans" pitchFamily="2" charset="0"/>
              </a:rPr>
              <a:t>de Résistance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 pitchFamily="2" charset="0"/>
              </a:rPr>
              <a:t>Libération-Nord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/>
                <a:ea typeface="Open Sans"/>
                <a:cs typeface="Open Sans"/>
              </a:rPr>
              <a:t>Libération-Sud</a:t>
            </a:r>
            <a:endParaRPr lang="fr-FR" sz="1100" dirty="0">
              <a:latin typeface="Open Sans" pitchFamily="2" charset="0"/>
              <a:ea typeface="Open Sans"/>
              <a:cs typeface="Open San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 pitchFamily="2" charset="0"/>
              </a:rPr>
              <a:t>Combat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 pitchFamily="2" charset="0"/>
              </a:rPr>
              <a:t>Organisation civile et militaire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 pitchFamily="2" charset="0"/>
              </a:rPr>
              <a:t>Front national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 pitchFamily="2" charset="0"/>
              </a:rPr>
              <a:t>Ceux de la Libération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 pitchFamily="2" charset="0"/>
              </a:rPr>
              <a:t>Ceux de la Résistance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0A8632EF-9D68-ED5B-F657-21C10838D287}"/>
              </a:ext>
            </a:extLst>
          </p:cNvPr>
          <p:cNvSpPr/>
          <p:nvPr/>
        </p:nvSpPr>
        <p:spPr>
          <a:xfrm>
            <a:off x="3802683" y="1225309"/>
            <a:ext cx="2074856" cy="1998286"/>
          </a:xfrm>
          <a:prstGeom prst="roundRect">
            <a:avLst>
              <a:gd name="adj" fmla="val 4975"/>
            </a:avLst>
          </a:prstGeom>
          <a:solidFill>
            <a:srgbClr val="33738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100" b="1" dirty="0">
                <a:latin typeface="Open Sans" pitchFamily="2" charset="0"/>
              </a:rPr>
              <a:t>Les partis politiques participants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 pitchFamily="2" charset="0"/>
              </a:rPr>
              <a:t>PCF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 pitchFamily="2" charset="0"/>
              </a:rPr>
              <a:t>SFIO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/>
                <a:ea typeface="Open Sans"/>
                <a:cs typeface="Open Sans"/>
              </a:rPr>
              <a:t>Parti radical et rad-socialiste</a:t>
            </a:r>
            <a:endParaRPr lang="fr-FR" sz="1100" dirty="0">
              <a:latin typeface="Open Sans" pitchFamily="2" charset="0"/>
              <a:ea typeface="Open Sans"/>
              <a:cs typeface="Open San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/>
                <a:ea typeface="Open Sans"/>
                <a:cs typeface="Open Sans"/>
              </a:rPr>
              <a:t>Parti démocrate populaire</a:t>
            </a:r>
            <a:endParaRPr lang="fr-FR" sz="1100" dirty="0">
              <a:latin typeface="Open Sans" pitchFamily="2" charset="0"/>
              <a:ea typeface="Open Sans"/>
              <a:cs typeface="Open San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 pitchFamily="2" charset="0"/>
              </a:rPr>
              <a:t>Fédération républicaine de droite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 pitchFamily="2" charset="0"/>
              </a:rPr>
              <a:t>Alliance démocratique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5D38B566-C5DD-EB29-5964-939AC068E445}"/>
              </a:ext>
            </a:extLst>
          </p:cNvPr>
          <p:cNvSpPr/>
          <p:nvPr/>
        </p:nvSpPr>
        <p:spPr>
          <a:xfrm>
            <a:off x="6022621" y="2534802"/>
            <a:ext cx="1285212" cy="621830"/>
          </a:xfrm>
          <a:prstGeom prst="roundRect">
            <a:avLst>
              <a:gd name="adj" fmla="val 10274"/>
            </a:avLst>
          </a:prstGeom>
          <a:solidFill>
            <a:srgbClr val="33738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100" b="1" dirty="0">
                <a:latin typeface="Open Sans" pitchFamily="2" charset="0"/>
              </a:rPr>
              <a:t>Les syndicats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 pitchFamily="2" charset="0"/>
              </a:rPr>
              <a:t>GCT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 pitchFamily="2" charset="0"/>
              </a:rPr>
              <a:t>CFTC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2685321B-E25C-0F24-94B1-FA7A3157BE2E}"/>
              </a:ext>
            </a:extLst>
          </p:cNvPr>
          <p:cNvSpPr/>
          <p:nvPr/>
        </p:nvSpPr>
        <p:spPr>
          <a:xfrm>
            <a:off x="1128881" y="5162242"/>
            <a:ext cx="5117074" cy="292705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Reconstruire le pays sur les bases de l’État-providence</a:t>
            </a:r>
            <a:endParaRPr lang="fr-FR" sz="1200" dirty="0">
              <a:latin typeface="Open Sans" pitchFamily="2" charset="0"/>
            </a:endParaRP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C8BA4524-D260-232E-C03E-4DB65FFBA071}"/>
              </a:ext>
            </a:extLst>
          </p:cNvPr>
          <p:cNvSpPr/>
          <p:nvPr/>
        </p:nvSpPr>
        <p:spPr>
          <a:xfrm>
            <a:off x="557505" y="6123498"/>
            <a:ext cx="1811617" cy="1338229"/>
          </a:xfrm>
          <a:prstGeom prst="roundRect">
            <a:avLst>
              <a:gd name="adj" fmla="val 8789"/>
            </a:avLst>
          </a:prstGeom>
          <a:solidFill>
            <a:srgbClr val="E4686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100" b="1" dirty="0">
                <a:latin typeface="Open Sans" pitchFamily="2" charset="0"/>
              </a:rPr>
              <a:t>Les réformes politiques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 pitchFamily="2" charset="0"/>
              </a:rPr>
              <a:t>Rétablissement </a:t>
            </a:r>
            <a:br>
              <a:rPr lang="fr-FR" sz="1100" dirty="0">
                <a:latin typeface="Open Sans" pitchFamily="2" charset="0"/>
              </a:rPr>
            </a:br>
            <a:r>
              <a:rPr lang="fr-FR" sz="1100" dirty="0">
                <a:latin typeface="Open Sans" pitchFamily="2" charset="0"/>
              </a:rPr>
              <a:t>des élections pluralistes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 pitchFamily="2" charset="0"/>
              </a:rPr>
              <a:t>Droit de vote </a:t>
            </a:r>
            <a:br>
              <a:rPr lang="fr-FR" sz="1100" dirty="0">
                <a:latin typeface="Open Sans" pitchFamily="2" charset="0"/>
              </a:rPr>
            </a:br>
            <a:r>
              <a:rPr lang="fr-FR" sz="1100" dirty="0">
                <a:latin typeface="Open Sans" pitchFamily="2" charset="0"/>
              </a:rPr>
              <a:t>des femmes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E66B4580-1600-9291-44B3-4D3AF21E36DF}"/>
              </a:ext>
            </a:extLst>
          </p:cNvPr>
          <p:cNvSpPr/>
          <p:nvPr/>
        </p:nvSpPr>
        <p:spPr>
          <a:xfrm>
            <a:off x="2703572" y="6105150"/>
            <a:ext cx="1972108" cy="1338229"/>
          </a:xfrm>
          <a:prstGeom prst="roundRect">
            <a:avLst>
              <a:gd name="adj" fmla="val 9557"/>
            </a:avLst>
          </a:prstGeom>
          <a:solidFill>
            <a:srgbClr val="E4686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100" b="1" dirty="0">
                <a:latin typeface="Open Sans" pitchFamily="2" charset="0"/>
              </a:rPr>
              <a:t>Les réformes économiques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 pitchFamily="2" charset="0"/>
              </a:rPr>
              <a:t>Nationaliser</a:t>
            </a:r>
            <a:br>
              <a:rPr lang="fr-FR" sz="1100" dirty="0">
                <a:latin typeface="Open Sans" pitchFamily="2" charset="0"/>
              </a:rPr>
            </a:br>
            <a:r>
              <a:rPr lang="fr-FR" sz="1100" dirty="0">
                <a:latin typeface="Open Sans" pitchFamily="2" charset="0"/>
              </a:rPr>
              <a:t>les secteurs </a:t>
            </a:r>
            <a:br>
              <a:rPr lang="fr-FR" sz="1100" dirty="0">
                <a:latin typeface="Open Sans" pitchFamily="2" charset="0"/>
              </a:rPr>
            </a:br>
            <a:r>
              <a:rPr lang="fr-FR" sz="1100" dirty="0">
                <a:latin typeface="Open Sans" pitchFamily="2" charset="0"/>
              </a:rPr>
              <a:t>de la reconstruction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 pitchFamily="2" charset="0"/>
              </a:rPr>
              <a:t>Favoriser la production par la planification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27D21ED3-A9DA-AA64-9597-B19DB4B8F1DD}"/>
              </a:ext>
            </a:extLst>
          </p:cNvPr>
          <p:cNvSpPr/>
          <p:nvPr/>
        </p:nvSpPr>
        <p:spPr>
          <a:xfrm>
            <a:off x="5010129" y="6111266"/>
            <a:ext cx="2219853" cy="1325997"/>
          </a:xfrm>
          <a:prstGeom prst="roundRect">
            <a:avLst>
              <a:gd name="adj" fmla="val 8793"/>
            </a:avLst>
          </a:prstGeom>
          <a:solidFill>
            <a:srgbClr val="E4686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100" b="1" dirty="0">
                <a:latin typeface="Open Sans" pitchFamily="2" charset="0"/>
              </a:rPr>
              <a:t>Les réformes sociales</a:t>
            </a:r>
            <a:endParaRPr lang="fr-FR" sz="1100" dirty="0">
              <a:latin typeface="Open Sans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/>
                <a:ea typeface="Open Sans"/>
                <a:cs typeface="Open Sans"/>
              </a:rPr>
              <a:t>Création de la sécurité sociale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 pitchFamily="2" charset="0"/>
              </a:rPr>
              <a:t>Accès à l’éducation </a:t>
            </a:r>
            <a:br>
              <a:rPr lang="fr-FR" sz="1100" dirty="0">
                <a:latin typeface="Open Sans" pitchFamily="2" charset="0"/>
              </a:rPr>
            </a:br>
            <a:r>
              <a:rPr lang="fr-FR" sz="1100" dirty="0">
                <a:latin typeface="Open Sans" pitchFamily="2" charset="0"/>
              </a:rPr>
              <a:t>et la culture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/>
                <a:ea typeface="Open Sans"/>
                <a:cs typeface="Open Sans"/>
              </a:rPr>
              <a:t>Droit au travail et au </a:t>
            </a:r>
            <a:r>
              <a:rPr lang="fr-FR" sz="1100">
                <a:latin typeface="Open Sans"/>
                <a:ea typeface="Open Sans"/>
                <a:cs typeface="Open Sans"/>
              </a:rPr>
              <a:t>repos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Open Sans"/>
                <a:ea typeface="Open Sans"/>
                <a:cs typeface="Open Sans"/>
              </a:rPr>
              <a:t>Réajustement des salaires</a:t>
            </a:r>
            <a:endParaRPr lang="fr-FR" dirty="0"/>
          </a:p>
        </p:txBody>
      </p:sp>
      <p:cxnSp>
        <p:nvCxnSpPr>
          <p:cNvPr id="34" name="Connecteur en angle 33">
            <a:extLst>
              <a:ext uri="{FF2B5EF4-FFF2-40B4-BE49-F238E27FC236}">
                <a16:creationId xmlns:a16="http://schemas.microsoft.com/office/drawing/2014/main" id="{18C5969B-EE15-F63E-337B-92A1F49FD263}"/>
              </a:ext>
            </a:extLst>
          </p:cNvPr>
          <p:cNvCxnSpPr>
            <a:cxnSpLocks/>
            <a:stCxn id="11" idx="2"/>
            <a:endCxn id="16" idx="2"/>
          </p:cNvCxnSpPr>
          <p:nvPr/>
        </p:nvCxnSpPr>
        <p:spPr>
          <a:xfrm rot="5400000">
            <a:off x="3793354" y="290979"/>
            <a:ext cx="6221" cy="5737527"/>
          </a:xfrm>
          <a:prstGeom prst="bentConnector3">
            <a:avLst>
              <a:gd name="adj1" fmla="val 6810223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74976838-36F0-276B-89FA-E8121E092B9C}"/>
              </a:ext>
            </a:extLst>
          </p:cNvPr>
          <p:cNvCxnSpPr>
            <a:cxnSpLocks/>
            <a:endCxn id="8" idx="2"/>
          </p:cNvCxnSpPr>
          <p:nvPr/>
        </p:nvCxnSpPr>
        <p:spPr>
          <a:xfrm flipV="1">
            <a:off x="2671547" y="3162218"/>
            <a:ext cx="0" cy="402604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55B9556C-B04F-206A-53CB-8A9E9A680E24}"/>
              </a:ext>
            </a:extLst>
          </p:cNvPr>
          <p:cNvCxnSpPr>
            <a:cxnSpLocks/>
          </p:cNvCxnSpPr>
          <p:nvPr/>
        </p:nvCxnSpPr>
        <p:spPr>
          <a:xfrm flipV="1">
            <a:off x="4848216" y="3162218"/>
            <a:ext cx="0" cy="402604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>
            <a:extLst>
              <a:ext uri="{FF2B5EF4-FFF2-40B4-BE49-F238E27FC236}">
                <a16:creationId xmlns:a16="http://schemas.microsoft.com/office/drawing/2014/main" id="{261C8640-F409-F428-A9E7-AC60F00F0BB4}"/>
              </a:ext>
            </a:extLst>
          </p:cNvPr>
          <p:cNvCxnSpPr>
            <a:cxnSpLocks/>
            <a:stCxn id="9" idx="2"/>
            <a:endCxn id="20" idx="0"/>
          </p:cNvCxnSpPr>
          <p:nvPr/>
        </p:nvCxnSpPr>
        <p:spPr>
          <a:xfrm flipH="1">
            <a:off x="3687418" y="4802954"/>
            <a:ext cx="76" cy="359288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>
            <a:extLst>
              <a:ext uri="{FF2B5EF4-FFF2-40B4-BE49-F238E27FC236}">
                <a16:creationId xmlns:a16="http://schemas.microsoft.com/office/drawing/2014/main" id="{BCA45504-399B-E8BB-357E-5DA1CF95EF76}"/>
              </a:ext>
            </a:extLst>
          </p:cNvPr>
          <p:cNvCxnSpPr>
            <a:cxnSpLocks/>
            <a:stCxn id="9" idx="0"/>
            <a:endCxn id="14" idx="2"/>
          </p:cNvCxnSpPr>
          <p:nvPr/>
        </p:nvCxnSpPr>
        <p:spPr>
          <a:xfrm flipH="1" flipV="1">
            <a:off x="3687418" y="4150961"/>
            <a:ext cx="76" cy="359288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190</TotalTime>
  <Words>146</Words>
  <Application>Microsoft Macintosh PowerPoint</Application>
  <PresentationFormat>Personnalisé</PresentationFormat>
  <Paragraphs>34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32</cp:revision>
  <dcterms:created xsi:type="dcterms:W3CDTF">2024-05-15T14:38:44Z</dcterms:created>
  <dcterms:modified xsi:type="dcterms:W3CDTF">2025-08-27T08:15:41Z</dcterms:modified>
</cp:coreProperties>
</file>